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84" r:id="rId2"/>
    <p:sldId id="285" r:id="rId3"/>
    <p:sldId id="266" r:id="rId4"/>
    <p:sldId id="282" r:id="rId5"/>
    <p:sldId id="287" r:id="rId6"/>
    <p:sldId id="283" r:id="rId7"/>
    <p:sldId id="288" r:id="rId8"/>
    <p:sldId id="286" r:id="rId9"/>
    <p:sldId id="289" r:id="rId10"/>
  </p:sldIdLst>
  <p:sldSz cx="6858000" cy="9906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76" autoAdjust="0"/>
    <p:restoredTop sz="94660"/>
  </p:normalViewPr>
  <p:slideViewPr>
    <p:cSldViewPr>
      <p:cViewPr>
        <p:scale>
          <a:sx n="51" d="100"/>
          <a:sy n="51" d="100"/>
        </p:scale>
        <p:origin x="-2334" y="-78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84B74F-60FF-4FDE-B7EA-744696E8F1A8}" type="datetimeFigureOut">
              <a:rPr lang="ru-RU" smtClean="0"/>
              <a:pPr/>
              <a:t>03.05.2024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241550" y="685800"/>
            <a:ext cx="23749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E7924A-D127-4C8D-8AE0-2D029C5DF9E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E7924A-D127-4C8D-8AE0-2D029C5DF9E9}" type="slidenum">
              <a:rPr lang="ru-RU" smtClean="0"/>
              <a:pPr/>
              <a:t>3</a:t>
            </a:fld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E7924A-D127-4C8D-8AE0-2D029C5DF9E9}" type="slidenum">
              <a:rPr lang="ru-RU" smtClean="0"/>
              <a:pPr/>
              <a:t>6</a:t>
            </a:fld>
            <a:endParaRPr lang="ru-RU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E7924A-D127-4C8D-8AE0-2D029C5DF9E9}" type="slidenum">
              <a:rPr lang="ru-RU" smtClean="0"/>
              <a:pPr/>
              <a:t>7</a:t>
            </a:fld>
            <a:endParaRPr lang="ru-RU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E7924A-D127-4C8D-8AE0-2D029C5DF9E9}" type="slidenum">
              <a:rPr lang="ru-RU" smtClean="0"/>
              <a:pPr/>
              <a:t>8</a:t>
            </a:fld>
            <a:endParaRPr lang="ru-RU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E7924A-D127-4C8D-8AE0-2D029C5DF9E9}" type="slidenum">
              <a:rPr lang="ru-RU" smtClean="0"/>
              <a:pPr/>
              <a:t>9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3077283"/>
            <a:ext cx="5829300" cy="212336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A2C99-8E51-4454-94A1-676B529E3827}" type="datetimeFigureOut">
              <a:rPr lang="ru-RU" smtClean="0"/>
              <a:pPr/>
              <a:t>03.05.2024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D2914-9C58-46C2-B677-D0189637928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A2C99-8E51-4454-94A1-676B529E3827}" type="datetimeFigureOut">
              <a:rPr lang="ru-RU" smtClean="0"/>
              <a:pPr/>
              <a:t>03.05.2024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D2914-9C58-46C2-B677-D0189637928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3729037" y="529697"/>
            <a:ext cx="1157288" cy="112680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57176" y="529697"/>
            <a:ext cx="3357563" cy="112680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A2C99-8E51-4454-94A1-676B529E3827}" type="datetimeFigureOut">
              <a:rPr lang="ru-RU" smtClean="0"/>
              <a:pPr/>
              <a:t>03.05.2024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D2914-9C58-46C2-B677-D0189637928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A2C99-8E51-4454-94A1-676B529E3827}" type="datetimeFigureOut">
              <a:rPr lang="ru-RU" smtClean="0"/>
              <a:pPr/>
              <a:t>03.05.2024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D2914-9C58-46C2-B677-D0189637928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6365522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4198587"/>
            <a:ext cx="5829300" cy="216693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A2C99-8E51-4454-94A1-676B529E3827}" type="datetimeFigureOut">
              <a:rPr lang="ru-RU" smtClean="0"/>
              <a:pPr/>
              <a:t>03.05.2024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D2914-9C58-46C2-B677-D0189637928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57176" y="3081867"/>
            <a:ext cx="2257425" cy="871590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628901" y="3081867"/>
            <a:ext cx="2257425" cy="871590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A2C99-8E51-4454-94A1-676B529E3827}" type="datetimeFigureOut">
              <a:rPr lang="ru-RU" smtClean="0"/>
              <a:pPr/>
              <a:t>03.05.2024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D2914-9C58-46C2-B677-D0189637928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70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70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A2C99-8E51-4454-94A1-676B529E3827}" type="datetimeFigureOut">
              <a:rPr lang="ru-RU" smtClean="0"/>
              <a:pPr/>
              <a:t>03.05.2024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D2914-9C58-46C2-B677-D0189637928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A2C99-8E51-4454-94A1-676B529E3827}" type="datetimeFigureOut">
              <a:rPr lang="ru-RU" smtClean="0"/>
              <a:pPr/>
              <a:t>03.05.2024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D2914-9C58-46C2-B677-D0189637928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A2C99-8E51-4454-94A1-676B529E3827}" type="datetimeFigureOut">
              <a:rPr lang="ru-RU" smtClean="0"/>
              <a:pPr/>
              <a:t>03.05.2024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D2914-9C58-46C2-B677-D0189637928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1" y="394406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8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1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A2C99-8E51-4454-94A1-676B529E3827}" type="datetimeFigureOut">
              <a:rPr lang="ru-RU" smtClean="0"/>
              <a:pPr/>
              <a:t>03.05.2024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D2914-9C58-46C2-B677-D0189637928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934201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752823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A2C99-8E51-4454-94A1-676B529E3827}" type="datetimeFigureOut">
              <a:rPr lang="ru-RU" smtClean="0"/>
              <a:pPr/>
              <a:t>03.05.2024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D2914-9C58-46C2-B677-D0189637928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311402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CA2C99-8E51-4454-94A1-676B529E3827}" type="datetimeFigureOut">
              <a:rPr lang="ru-RU" smtClean="0"/>
              <a:pPr/>
              <a:t>03.05.2024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9181396"/>
            <a:ext cx="21717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AD2914-9C58-46C2-B677-D0189637928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1.jpeg"/><Relationship Id="rId7" Type="http://schemas.openxmlformats.org/officeDocument/2006/relationships/image" Target="../media/image8.jpeg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jpeg"/><Relationship Id="rId11" Type="http://schemas.openxmlformats.org/officeDocument/2006/relationships/image" Target="../media/image12.jpeg"/><Relationship Id="rId5" Type="http://schemas.openxmlformats.org/officeDocument/2006/relationships/image" Target="../media/image6.jpeg"/><Relationship Id="rId10" Type="http://schemas.openxmlformats.org/officeDocument/2006/relationships/image" Target="../media/image11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5.jpeg"/><Relationship Id="rId7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0.jpeg"/><Relationship Id="rId5" Type="http://schemas.openxmlformats.org/officeDocument/2006/relationships/image" Target="../media/image16.jpeg"/><Relationship Id="rId4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1.jpeg"/><Relationship Id="rId7" Type="http://schemas.openxmlformats.org/officeDocument/2006/relationships/image" Target="../media/image2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Relationship Id="rId9" Type="http://schemas.openxmlformats.org/officeDocument/2006/relationships/image" Target="../media/image28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1.jpeg"/><Relationship Id="rId7" Type="http://schemas.openxmlformats.org/officeDocument/2006/relationships/image" Target="../media/image3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6.pn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 descr="C:\Documents and Settings\OverLord\Рабочий стол\rainbowwavedesignpowerpointbackgrounds-14466835664p8c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857999" cy="9906000"/>
          </a:xfrm>
          <a:prstGeom prst="rect">
            <a:avLst/>
          </a:prstGeom>
          <a:noFill/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714356" y="523843"/>
            <a:ext cx="5800744" cy="142877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XIII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Всероссийский фестиваль педагогических идей по экологическому образованию  </a:t>
            </a:r>
            <a:b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70C0"/>
                </a:solidFill>
              </a:rPr>
              <a:t/>
            </a:r>
            <a:br>
              <a:rPr lang="ru-RU" b="1" dirty="0" smtClean="0">
                <a:solidFill>
                  <a:srgbClr val="0070C0"/>
                </a:solidFill>
              </a:rPr>
            </a:br>
            <a:r>
              <a:rPr lang="ru-RU" sz="27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Презентация опыта работы</a:t>
            </a:r>
            <a:r>
              <a:rPr lang="ru-RU" sz="27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«Использование разнообразных форм работы с детьми по экологическому воспитанию»</a:t>
            </a:r>
            <a:endParaRPr lang="ru-RU" sz="27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3573016" y="4880992"/>
            <a:ext cx="3284984" cy="3744416"/>
          </a:xfrm>
        </p:spPr>
        <p:txBody>
          <a:bodyPr>
            <a:normAutofit fontScale="62500" lnSpcReduction="20000"/>
          </a:bodyPr>
          <a:lstStyle/>
          <a:p>
            <a:r>
              <a:rPr lang="ru-RU" b="1" i="1" dirty="0" err="1" smtClean="0">
                <a:solidFill>
                  <a:schemeClr val="tx2">
                    <a:lumMod val="50000"/>
                  </a:schemeClr>
                </a:solidFill>
              </a:rPr>
              <a:t>Мухаметзянова</a:t>
            </a:r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b="1" i="1" dirty="0" err="1" smtClean="0">
                <a:solidFill>
                  <a:schemeClr val="tx2">
                    <a:lumMod val="50000"/>
                  </a:schemeClr>
                </a:solidFill>
              </a:rPr>
              <a:t>Гульнара</a:t>
            </a:r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</a:rPr>
              <a:t> Руслановна,  старший воспитатель </a:t>
            </a:r>
          </a:p>
          <a:p>
            <a:pPr>
              <a:buNone/>
            </a:pPr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</a:rPr>
              <a:t>      МБДОУ «ЦРР- </a:t>
            </a:r>
            <a:r>
              <a:rPr lang="ru-RU" b="1" i="1" dirty="0" err="1" smtClean="0">
                <a:solidFill>
                  <a:schemeClr val="tx2">
                    <a:lumMod val="50000"/>
                  </a:schemeClr>
                </a:solidFill>
              </a:rPr>
              <a:t>д</a:t>
            </a:r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</a:rPr>
              <a:t>/с №35  «Сказочная страна» г.Альметьевск</a:t>
            </a:r>
            <a:endParaRPr lang="ru-RU" dirty="0" smtClean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b="1" i="1" dirty="0" err="1" smtClean="0">
                <a:solidFill>
                  <a:schemeClr val="tx2">
                    <a:lumMod val="50000"/>
                  </a:schemeClr>
                </a:solidFill>
              </a:rPr>
              <a:t>Валиуллина</a:t>
            </a:r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</a:rPr>
              <a:t> Земфира </a:t>
            </a:r>
            <a:r>
              <a:rPr lang="ru-RU" b="1" i="1" dirty="0" err="1" smtClean="0">
                <a:solidFill>
                  <a:schemeClr val="tx2">
                    <a:lumMod val="50000"/>
                  </a:schemeClr>
                </a:solidFill>
              </a:rPr>
              <a:t>Зуфаровна</a:t>
            </a:r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</a:rPr>
              <a:t>, старший воспитатель </a:t>
            </a:r>
            <a:endParaRPr lang="ru-RU" dirty="0" smtClean="0">
              <a:solidFill>
                <a:schemeClr val="tx2">
                  <a:lumMod val="50000"/>
                </a:schemeClr>
              </a:solidFill>
            </a:endParaRPr>
          </a:p>
          <a:p>
            <a:pPr>
              <a:buNone/>
            </a:pPr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</a:rPr>
              <a:t>      МБДОУ «ЦРР- </a:t>
            </a:r>
            <a:r>
              <a:rPr lang="ru-RU" b="1" i="1" dirty="0" err="1" smtClean="0">
                <a:solidFill>
                  <a:schemeClr val="tx2">
                    <a:lumMod val="50000"/>
                  </a:schemeClr>
                </a:solidFill>
              </a:rPr>
              <a:t>д</a:t>
            </a:r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</a:rPr>
              <a:t>/с №35  «Сказочная страна» г.Альметьевск</a:t>
            </a:r>
            <a:endParaRPr lang="ru-RU" dirty="0" smtClean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dirty="0" smtClean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dirty="0" smtClean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dirty="0" smtClean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dirty="0" smtClean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Google Shape;132;p4" descr="b_bpVxsCcwk.jpg"/>
          <p:cNvPicPr preferRelativeResize="0"/>
          <p:nvPr/>
        </p:nvPicPr>
        <p:blipFill rotWithShape="1">
          <a:blip r:embed="rId3" cstate="print">
            <a:alphaModFix/>
          </a:blip>
          <a:srcRect l="16560"/>
          <a:stretch/>
        </p:blipFill>
        <p:spPr>
          <a:xfrm>
            <a:off x="188640" y="4160912"/>
            <a:ext cx="3312368" cy="29523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1916832" y="9345488"/>
            <a:ext cx="3168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 г. Альметьевск, 2024 год</a:t>
            </a:r>
            <a:endParaRPr lang="ru-RU" dirty="0"/>
          </a:p>
        </p:txBody>
      </p:sp>
      <p:pic>
        <p:nvPicPr>
          <p:cNvPr id="10" name="Google Shape;219;p10" descr="сн.jpg"/>
          <p:cNvPicPr preferRelativeResize="0"/>
          <p:nvPr/>
        </p:nvPicPr>
        <p:blipFill rotWithShape="1">
          <a:blip r:embed="rId4" cstate="print">
            <a:alphaModFix/>
          </a:blip>
          <a:srcRect/>
          <a:stretch/>
        </p:blipFill>
        <p:spPr>
          <a:xfrm>
            <a:off x="476672" y="7185248"/>
            <a:ext cx="2880320" cy="1997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3" descr="C:\Documents and Settings\OverLord\Рабочий стол\rainbowwavedesignpowerpointbackgrounds-14466835664p8c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857999" cy="99060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955901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Использование разнообразных форм работы с детьми по экологическому воспитанию</a:t>
            </a:r>
            <a:endParaRPr lang="ru-RU" sz="1800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332656" y="1309662"/>
            <a:ext cx="6192688" cy="7675786"/>
          </a:xfrm>
        </p:spPr>
        <p:txBody>
          <a:bodyPr>
            <a:noAutofit/>
          </a:bodyPr>
          <a:lstStyle/>
          <a:p>
            <a:pPr algn="just">
              <a:spcBef>
                <a:spcPts val="0"/>
              </a:spcBef>
              <a:buNone/>
            </a:pPr>
            <a:r>
              <a:rPr lang="ru-RU" sz="1600" dirty="0" smtClean="0">
                <a:solidFill>
                  <a:srgbClr val="002060"/>
                </a:solidFill>
              </a:rPr>
              <a:t>              Актуальность экологического воспитания диктуется происходящими вокруг нас глобальными экологическими изменениями. Речь идет не просто о необходимости получения экологических знаний, а о формировании экологической культуры – системы ценностей  и моделей поведения, которые лягут в основу отношения подрастающего поколения к окружающему миру.</a:t>
            </a:r>
            <a:r>
              <a:rPr lang="ru-RU" sz="1600" b="1" dirty="0" smtClean="0">
                <a:solidFill>
                  <a:srgbClr val="002060"/>
                </a:solidFill>
              </a:rPr>
              <a:t> </a:t>
            </a:r>
            <a:r>
              <a:rPr lang="ru-RU" sz="1600" dirty="0" smtClean="0">
                <a:solidFill>
                  <a:srgbClr val="002060"/>
                </a:solidFill>
              </a:rPr>
              <a:t>Одной из целей современного ДОУ является - формирование человека нового типа с новым экологическим мышлением, способного осознавать последствия своих действий по отношению к окружающей среде и умеющего жить в относительной гармонии с природой.</a:t>
            </a:r>
          </a:p>
          <a:p>
            <a:pPr algn="just">
              <a:spcBef>
                <a:spcPts val="0"/>
              </a:spcBef>
              <a:buNone/>
            </a:pPr>
            <a:r>
              <a:rPr lang="ru-RU" sz="1600" dirty="0" smtClean="0">
                <a:solidFill>
                  <a:srgbClr val="002060"/>
                </a:solidFill>
              </a:rPr>
              <a:t>             Хотим поделиться опытом  нашего ДОУ №35 «Сказочная страна» по использованию разнообразных форм работы с детьми для совершенствования работы по формированию основ экологической культуры у дошкольников.</a:t>
            </a:r>
          </a:p>
          <a:p>
            <a:pPr>
              <a:spcBef>
                <a:spcPts val="0"/>
              </a:spcBef>
            </a:pPr>
            <a:endParaRPr lang="ru-RU" sz="1400" dirty="0"/>
          </a:p>
        </p:txBody>
      </p:sp>
      <p:pic>
        <p:nvPicPr>
          <p:cNvPr id="1026" name="Picture 2" descr="E:\ДЕНЬ ЭКОЛЯТ\64a0dbf3-b253-40c0-a750-df1b3df8869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56" y="5238752"/>
            <a:ext cx="5572140" cy="41791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 descr="C:\Documents and Settings\OverLord\Рабочий стол\rainbowwavedesignpowerpointbackgrounds-14466835664p8c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-190536"/>
            <a:ext cx="6857999" cy="10096536"/>
          </a:xfrm>
          <a:prstGeom prst="rect">
            <a:avLst/>
          </a:prstGeom>
          <a:noFill/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285728" y="200473"/>
            <a:ext cx="6383632" cy="720079"/>
          </a:xfrm>
        </p:spPr>
        <p:txBody>
          <a:bodyPr>
            <a:normAutofit fontScale="90000"/>
          </a:bodyPr>
          <a:lstStyle/>
          <a:p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совершенствования  системы экологического образования </a:t>
            </a:r>
            <a:b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воспитания в МБДОУ «ЦРР –д/с № 35 «Сказочная страна» </a:t>
            </a:r>
            <a:b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используем следующие формы экологического воспитания: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18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/>
            </a:r>
            <a:b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</a:b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Содержимое 15"/>
          <p:cNvSpPr>
            <a:spLocks noGrp="1"/>
          </p:cNvSpPr>
          <p:nvPr>
            <p:ph sz="quarter" idx="4"/>
          </p:nvPr>
        </p:nvSpPr>
        <p:spPr>
          <a:xfrm>
            <a:off x="2643182" y="952472"/>
            <a:ext cx="3929090" cy="8784976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Экологические праздники и досуги</a:t>
            </a:r>
          </a:p>
          <a:p>
            <a:pPr algn="just">
              <a:buNone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Педагогический смысл праздников и досугов заключается в том, чтобы вызвать у детей положительный эмоциональный отклик на их «природное» содержание.</a:t>
            </a:r>
            <a:endParaRPr lang="en-US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sz="1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Ознакомление детей с природой в повседневной жизни</a:t>
            </a:r>
          </a:p>
          <a:p>
            <a:pPr algn="just">
              <a:buNone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Прогулки доставляют ребятам радость и удовольствие от общения с природой, помогают почувствовать ее красоту.</a:t>
            </a:r>
            <a:endParaRPr lang="en-US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sz="1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Труд</a:t>
            </a:r>
          </a:p>
          <a:p>
            <a:pPr>
              <a:buNone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Интересная и разнообразная работа проводится в цветнике и на огороде. Дети наблюдают за растениями, упражняются в трудовых навыках и умениях</a:t>
            </a:r>
            <a:endParaRPr lang="en-US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Организация выставок и конкурсов творческих работ</a:t>
            </a:r>
          </a:p>
          <a:p>
            <a:pPr>
              <a:buFont typeface="Arial" charset="0"/>
              <a:buChar char="•"/>
            </a:pPr>
            <a:endParaRPr lang="ru-RU" sz="1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Участие в детских экологических конкурсах, олимпиадах</a:t>
            </a:r>
          </a:p>
          <a:p>
            <a:pPr>
              <a:buNone/>
            </a:pPr>
            <a:r>
              <a:rPr lang="ru-RU" sz="1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7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" name="Picture 8" descr="C:\Users\методист\Documents\ДОУ35\2016-2017\фото 2016-2017\эколидер и специалист\P162056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90" y="1452538"/>
            <a:ext cx="2635324" cy="15001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C:\Users\User\Desktop\Данные\Шарипова ЛШ\Desktop\2021\фото\ac7b8c8f-1b8e-4a49-b083-9b0d1b5f79a9.jpg"/>
          <p:cNvPicPr>
            <a:picLocks noChangeAspect="1" noChangeArrowheads="1"/>
          </p:cNvPicPr>
          <p:nvPr/>
        </p:nvPicPr>
        <p:blipFill>
          <a:blip r:embed="rId5" cstate="print"/>
          <a:srcRect t="22500"/>
          <a:stretch>
            <a:fillRect/>
          </a:stretch>
        </p:blipFill>
        <p:spPr bwMode="auto">
          <a:xfrm>
            <a:off x="214290" y="3095612"/>
            <a:ext cx="2684202" cy="14446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" name="Рисунок 24" descr="G:\2 мл\фото\c27d32dc-4117-4757-810b-363cc9adda5a.jfif"/>
          <p:cNvPicPr/>
          <p:nvPr/>
        </p:nvPicPr>
        <p:blipFill>
          <a:blip r:embed="rId6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0" y="6453198"/>
            <a:ext cx="2643206" cy="15716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" name="Рисунок 25" descr="https://sun9-34.userapi.com/impg/_BLbft7ZEaSXNCNxn2bq5JNJHY9qz1S3Y_Nfgg/ZW1wfa-lvoA.jpg?size=768x1024&amp;quality=95&amp;sign=d06a0c719d8915ec280707c78744a985&amp;type=album"/>
          <p:cNvPicPr/>
          <p:nvPr/>
        </p:nvPicPr>
        <p:blipFill>
          <a:blip r:embed="rId7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0" y="4595810"/>
            <a:ext cx="1357298" cy="18567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7" name="Рисунок 26"/>
          <p:cNvPicPr/>
          <p:nvPr/>
        </p:nvPicPr>
        <p:blipFill>
          <a:blip r:embed="rId8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 r="37710"/>
          <a:stretch>
            <a:fillRect/>
          </a:stretch>
        </p:blipFill>
        <p:spPr>
          <a:xfrm>
            <a:off x="1285860" y="4595810"/>
            <a:ext cx="1500198" cy="18573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https://sun9-6.userapi.com/impg/BBWiJm3y2Ma8vUXLcOKxl84-JZPIMQEM81luDg/u6HOm6e_YnY.jpg?size=1100x778&amp;quality=95&amp;sign=22ed5051adb8335003a74dfa49f0df26&amp;type=album"/>
          <p:cNvPicPr/>
          <p:nvPr/>
        </p:nvPicPr>
        <p:blipFill>
          <a:blip r:embed="rId9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4000504" y="8024834"/>
            <a:ext cx="1285884" cy="1643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C:\Users\User\Desktop\ЭКО\самир.jpg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429264" y="8024834"/>
            <a:ext cx="1214446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https://sun9-63.userapi.com/impg/J100MwLcZqOUsKH1a293A3DrPSAHngY0jZLnCA/EfprFWQfmSw.jpg?size=764x1080&amp;quality=95&amp;sign=671015cdfa4a86641b7e60209d86ae4d&amp;type=album"/>
          <p:cNvPicPr/>
          <p:nvPr/>
        </p:nvPicPr>
        <p:blipFill>
          <a:blip r:embed="rId11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2571744" y="8096272"/>
            <a:ext cx="1214446" cy="15716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Рисунок 12"/>
          <p:cNvPicPr/>
          <p:nvPr/>
        </p:nvPicPr>
        <p:blipFill>
          <a:blip r:embed="rId1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cx1="http://schemas.microsoft.com/office/drawing/2015/9/8/chartex" xmlns:cx="http://schemas.microsoft.com/office/drawing/2014/chartex" xmlns:wpc="http://schemas.microsoft.com/office/word/2010/wordprocessingCanvas" xmlns="" val="0"/>
              </a:ext>
            </a:extLst>
          </a:blip>
          <a:srcRect l="7317" r="10366" b="4268"/>
          <a:stretch>
            <a:fillRect/>
          </a:stretch>
        </p:blipFill>
        <p:spPr bwMode="auto">
          <a:xfrm>
            <a:off x="1285860" y="8167710"/>
            <a:ext cx="1214446" cy="1571636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 descr="C:\Documents and Settings\OverLord\Рабочий стол\rainbowwavedesignpowerpointbackgrounds-14466835664p8c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857999" cy="9906000"/>
          </a:xfrm>
          <a:prstGeom prst="rect">
            <a:avLst/>
          </a:prstGeom>
          <a:noFill/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18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/>
            </a:r>
            <a:b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</a:b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Содержимое 15"/>
          <p:cNvSpPr>
            <a:spLocks noGrp="1"/>
          </p:cNvSpPr>
          <p:nvPr>
            <p:ph sz="quarter" idx="4"/>
          </p:nvPr>
        </p:nvSpPr>
        <p:spPr>
          <a:xfrm>
            <a:off x="2708920" y="200472"/>
            <a:ext cx="3960440" cy="9705528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Моделирование.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Воспитатели используют со старшими дошкольниками разные виды моделей: </a:t>
            </a:r>
            <a:r>
              <a:rPr lang="ru-RU" sz="16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предметные модели</a:t>
            </a:r>
            <a:r>
              <a:rPr lang="ru-RU" sz="16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(«Жилище для зверя», «Дерево из семени», и др);  </a:t>
            </a:r>
          </a:p>
          <a:p>
            <a:pPr algn="just">
              <a:buNone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- графические модели , графики, схемы и планы («Схема роста лука», «График погоды за неделю», др); </a:t>
            </a:r>
          </a:p>
          <a:p>
            <a:pPr algn="just">
              <a:buNone/>
            </a:pPr>
            <a:r>
              <a:rPr lang="ru-RU" sz="16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-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предметно-схематические модели</a:t>
            </a:r>
            <a:r>
              <a:rPr lang="ru-RU" sz="16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(макеты «Климатические зоны», «Подводный мир» и др.)</a:t>
            </a:r>
          </a:p>
          <a:p>
            <a:pPr algn="just"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Информационно-коммуникативные формы работы.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 практике работы воспитателей ДОУ по экологическому воспитанию наиболее эффективными выделяются медиазанятия с мультимедийной поддержкой, дидактические авторские ИКТ - игры, виртуальные экскурсии, которые дают возможность посетить недоступные, интересные места, стать путешественниками- исследователями мира природы.</a:t>
            </a:r>
          </a:p>
          <a:p>
            <a:pPr algn="just">
              <a:buNone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Проектирования.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Воспитанники ДОУ в рамках экологических проектов получили материальный социально-значимый продукт – так, благодаря проектам «Каждой пичужке по кормушке», «Зеленая колыбель», </a:t>
            </a:r>
            <a:r>
              <a:rPr lang="ru-RU" sz="16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Сохраним деревьям жизнь» были изготовлены кормушки для птиц, поделки для выставок, украшения для веранд, блокноты, памятки из вторично использованной бумаги, игрушки - модули из коробок, высажена рассада.  </a:t>
            </a:r>
          </a:p>
        </p:txBody>
      </p:sp>
      <p:pic>
        <p:nvPicPr>
          <p:cNvPr id="10" name="Picture 9" descr="E:\материал день специалиста\почемучки\P156075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3867" r="30769"/>
          <a:stretch>
            <a:fillRect/>
          </a:stretch>
        </p:blipFill>
        <p:spPr bwMode="auto">
          <a:xfrm>
            <a:off x="332656" y="3368824"/>
            <a:ext cx="2286016" cy="213303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 descr="C:\Users\методист\Desktop\Новая папка\20180913_11441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6632" y="0"/>
            <a:ext cx="2780928" cy="18363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Picture 9" descr="P1010806"/>
          <p:cNvPicPr>
            <a:picLocks noGrp="1" noChangeAspect="1" noChangeArrowheads="1"/>
          </p:cNvPicPr>
          <p:nvPr>
            <p:ph sz="half" idx="1"/>
          </p:nvPr>
        </p:nvPicPr>
        <p:blipFill>
          <a:blip r:embed="rId5" cstate="screen">
            <a:lum bright="10000"/>
          </a:blip>
          <a:srcRect t="43934"/>
          <a:stretch>
            <a:fillRect/>
          </a:stretch>
        </p:blipFill>
        <p:spPr>
          <a:xfrm>
            <a:off x="404664" y="1766474"/>
            <a:ext cx="2160240" cy="16150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 descr="G:\2 мл\фото\2641f7c7-f808-4f3b-a773-d8f36bab32a3.jfif"/>
          <p:cNvPicPr/>
          <p:nvPr/>
        </p:nvPicPr>
        <p:blipFill>
          <a:blip r:embed="rId6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 t="22098"/>
          <a:stretch>
            <a:fillRect/>
          </a:stretch>
        </p:blipFill>
        <p:spPr bwMode="auto">
          <a:xfrm>
            <a:off x="260648" y="5673080"/>
            <a:ext cx="1800200" cy="2376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 descr="IMG20230329073521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60648" y="7905328"/>
            <a:ext cx="2660424" cy="15716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 descr="C:\Documents and Settings\OverLord\Рабочий стол\rainbowwavedesignpowerpointbackgrounds-14466835664p8c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6857999" cy="9906000"/>
          </a:xfrm>
          <a:prstGeom prst="rect">
            <a:avLst/>
          </a:prstGeom>
          <a:noFill/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18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/>
            </a:r>
            <a:b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</a:b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2" descr="C:\Users\методист\Desktop\Новая папка\20180913_1144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6632" y="238092"/>
            <a:ext cx="2780928" cy="2000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11" descr="PC062733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285728" y="4238620"/>
            <a:ext cx="2571768" cy="25067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Picture 9" descr="P1010806"/>
          <p:cNvPicPr>
            <a:picLocks noGrp="1" noChangeAspect="1" noChangeArrowheads="1"/>
          </p:cNvPicPr>
          <p:nvPr>
            <p:ph sz="half" idx="1"/>
          </p:nvPr>
        </p:nvPicPr>
        <p:blipFill>
          <a:blip r:embed="rId5" cstate="screen">
            <a:lum bright="10000"/>
          </a:blip>
          <a:srcRect t="43934"/>
          <a:stretch>
            <a:fillRect/>
          </a:stretch>
        </p:blipFill>
        <p:spPr>
          <a:xfrm>
            <a:off x="428604" y="2238356"/>
            <a:ext cx="2160240" cy="16150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Прямоугольник 13"/>
          <p:cNvSpPr/>
          <p:nvPr/>
        </p:nvSpPr>
        <p:spPr>
          <a:xfrm>
            <a:off x="3000372" y="4232920"/>
            <a:ext cx="3643338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None/>
            </a:pPr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1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Кейс-технологии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развивают способность анализировать различные проблемы и находить их решение, а также умение работать с информацией. Например, применение кейс-фото или </a:t>
            </a:r>
            <a:r>
              <a:rPr lang="ru-RU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кейс-иллюстраций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«Правильно ли ведет себя ребенок в природе?», «Почему листочек пожелтел?», «Как дятел помогает деревьям?», «Хорошо-плохо»  позволяют совместными усилиями детей проанализировать ситуацию, найти выход, правильную версию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2928934" y="238092"/>
            <a:ext cx="3643338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ru-RU" sz="1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Здоровьесберегающие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технологии.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buNone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эффективности работы создана экологическая </a:t>
            </a:r>
            <a:r>
              <a:rPr lang="ru-RU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здоровьесберегающая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среда - «Экологический ландшафт» Дошкольники  ухаживают  за растениями, деревьями. Ощутить позитивное воздействие природы на здоровье детям помогают любимые </a:t>
            </a:r>
            <a:r>
              <a:rPr lang="ru-RU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релакс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- минуты, во время которых погружаются в мир звуков шума леса, журчания воды, пения птиц.</a:t>
            </a:r>
          </a:p>
        </p:txBody>
      </p:sp>
      <p:pic>
        <p:nvPicPr>
          <p:cNvPr id="19" name="Рисунок 18" descr="C:\Users\User\Desktop\ЭКО\3.jpg"/>
          <p:cNvPicPr/>
          <p:nvPr/>
        </p:nvPicPr>
        <p:blipFill>
          <a:blip r:embed="rId6" cstate="print"/>
          <a:srcRect l="14706"/>
          <a:stretch>
            <a:fillRect/>
          </a:stretch>
        </p:blipFill>
        <p:spPr bwMode="auto">
          <a:xfrm>
            <a:off x="3140968" y="7889776"/>
            <a:ext cx="3162676" cy="2016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Рисунок 19" descr="C:\Users\User\Desktop\ЭКО\земля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14290" y="7024702"/>
            <a:ext cx="2492621" cy="2286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Google Shape;340;p19"/>
          <p:cNvPicPr preferRelativeResize="0"/>
          <p:nvPr/>
        </p:nvPicPr>
        <p:blipFill>
          <a:blip r:embed="rId8" cstate="print">
            <a:alphaModFix/>
          </a:blip>
          <a:stretch>
            <a:fillRect/>
          </a:stretch>
        </p:blipFill>
        <p:spPr>
          <a:xfrm>
            <a:off x="3501008" y="3080792"/>
            <a:ext cx="2520280" cy="14401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 descr="C:\Documents and Settings\OverLord\Рабочий стол\rainbowwavedesignpowerpointbackgrounds-14466835664p8c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0"/>
            <a:ext cx="6857999" cy="9906000"/>
          </a:xfrm>
          <a:prstGeom prst="rect">
            <a:avLst/>
          </a:prstGeom>
          <a:noFill/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18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/>
            </a:r>
            <a:b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</a:b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Содержимое 15"/>
          <p:cNvSpPr>
            <a:spLocks noGrp="1"/>
          </p:cNvSpPr>
          <p:nvPr>
            <p:ph sz="quarter" idx="4"/>
          </p:nvPr>
        </p:nvSpPr>
        <p:spPr>
          <a:xfrm>
            <a:off x="2428868" y="309530"/>
            <a:ext cx="4071966" cy="7429552"/>
          </a:xfrm>
        </p:spPr>
        <p:txBody>
          <a:bodyPr>
            <a:noAutofit/>
          </a:bodyPr>
          <a:lstStyle/>
          <a:p>
            <a:pPr algn="just">
              <a:buNone/>
            </a:pPr>
            <a:endParaRPr lang="ru-RU" sz="1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sz="1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Исследование.</a:t>
            </a:r>
          </a:p>
          <a:p>
            <a:pPr algn="just"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Широкие возможности для элементарных исследований открыло знакомство детей с сезонными изменениями в природе. Они узнали, как много интересного происходит с водой и воздухом осенью, зимой, весной, летом: идет дождь, холодает, замерзают лужи, тают сосульки. Получили ответ на вопрос, почему существует то или иное явление, и как оно объясняется с точки зрения современного знания.</a:t>
            </a:r>
          </a:p>
          <a:p>
            <a:pPr algn="just">
              <a:buNone/>
            </a:pPr>
            <a:endParaRPr lang="ru-RU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Экспериментирование.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 ДОУ проводится опытно- экспериментальная и исследовательская деятельность на темы «Круговорот воды», «Что происходит с мусором в земле?», «Высадка рассады» и т.д. Подмечено, дети  не только охотно участвуют в данной деятельности в детском саду, но и проявляют желание экспериментировать дома: исследовать рост комнатных растений, свойства воды, зарисовывать результаты экспериментов и т.д. </a:t>
            </a:r>
          </a:p>
          <a:p>
            <a:pPr algn="just">
              <a:buNone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Заголовок 6"/>
          <p:cNvSpPr txBox="1">
            <a:spLocks/>
          </p:cNvSpPr>
          <p:nvPr/>
        </p:nvSpPr>
        <p:spPr>
          <a:xfrm>
            <a:off x="260648" y="9080500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/>
            </a:r>
            <a:b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</a:b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.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1800" b="1" i="0" u="none" strike="noStrike" kern="1200" cap="none" spc="50" normalizeH="0" baseline="0" noProof="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/>
            </a:r>
            <a:br>
              <a:rPr kumimoji="0" lang="ru-RU" sz="1800" b="1" i="0" u="none" strike="noStrike" kern="1200" cap="none" spc="50" normalizeH="0" baseline="0" noProof="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</a:br>
            <a:r>
              <a:rPr kumimoji="0" lang="ru-RU" sz="4400" b="1" i="0" u="none" strike="noStrike" kern="1200" cap="none" spc="50" normalizeH="0" baseline="0" noProof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/>
            </a:r>
            <a:br>
              <a:rPr kumimoji="0" lang="ru-RU" sz="4400" b="1" i="0" u="none" strike="noStrike" kern="1200" cap="none" spc="50" normalizeH="0" baseline="0" noProof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</a:b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11" name="Picture 5" descr="C:\Documents and Settings\Admin\Рабочий стол\IMG_306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email"/>
          <a:srcRect l="9237" t="10246" r="15599"/>
          <a:stretch>
            <a:fillRect/>
          </a:stretch>
        </p:blipFill>
        <p:spPr bwMode="auto">
          <a:xfrm>
            <a:off x="285728" y="2452670"/>
            <a:ext cx="2500330" cy="19757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Picture 5" descr="C:\Documents\Admin\Рабочий стол\Зеленый флаг 2014-2015\эколидер -2015\P1510164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1" y="4953000"/>
            <a:ext cx="2714620" cy="20468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Picture 2" descr="C:\Users\User\Desktop\Данные\Шарипова ЛШ\Desktop\2018=2020\2020\проект ЭКОшкола 2020\проект Бумаге вторая жизнь\AYVM691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4290" y="738158"/>
            <a:ext cx="2235647" cy="1714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Picture 2" descr="F:\Светлана\2013-2014\экология 2013-2014\SAM_3682.JPG"/>
          <p:cNvPicPr>
            <a:picLocks noChangeAspect="1" noChangeArrowheads="1"/>
          </p:cNvPicPr>
          <p:nvPr/>
        </p:nvPicPr>
        <p:blipFill>
          <a:blip r:embed="rId7" cstate="print"/>
          <a:srcRect r="12917"/>
          <a:stretch>
            <a:fillRect/>
          </a:stretch>
        </p:blipFill>
        <p:spPr bwMode="auto">
          <a:xfrm>
            <a:off x="132623" y="7024702"/>
            <a:ext cx="2531641" cy="22145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368a0ea4-c970-4586-a692-067bada6ed70.jpg"/>
          <p:cNvPicPr>
            <a:picLocks noChangeAspect="1"/>
          </p:cNvPicPr>
          <p:nvPr/>
        </p:nvPicPr>
        <p:blipFill>
          <a:blip r:embed="rId8" cstate="print"/>
          <a:srcRect t="12170"/>
          <a:stretch>
            <a:fillRect/>
          </a:stretch>
        </p:blipFill>
        <p:spPr>
          <a:xfrm>
            <a:off x="2708920" y="7761312"/>
            <a:ext cx="2204864" cy="18566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Google Shape;95;p1" descr="e7782c59-6ed0-4eaa-8d19-21ca4e35a95e.jpg"/>
          <p:cNvPicPr preferRelativeResize="0"/>
          <p:nvPr/>
        </p:nvPicPr>
        <p:blipFill rotWithShape="1">
          <a:blip r:embed="rId9" cstate="print">
            <a:alphaModFix/>
          </a:blip>
          <a:srcRect/>
          <a:stretch/>
        </p:blipFill>
        <p:spPr>
          <a:xfrm>
            <a:off x="5013176" y="7833320"/>
            <a:ext cx="1584176" cy="1676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 descr="C:\Documents and Settings\OverLord\Рабочий стол\rainbowwavedesignpowerpointbackgrounds-14466835664p8c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6857999" cy="9906000"/>
          </a:xfrm>
          <a:prstGeom prst="rect">
            <a:avLst/>
          </a:prstGeom>
          <a:noFill/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18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/>
            </a:r>
            <a:b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</a:b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Содержимое 15"/>
          <p:cNvSpPr>
            <a:spLocks noGrp="1"/>
          </p:cNvSpPr>
          <p:nvPr>
            <p:ph sz="quarter" idx="4"/>
          </p:nvPr>
        </p:nvSpPr>
        <p:spPr>
          <a:xfrm>
            <a:off x="2643182" y="881034"/>
            <a:ext cx="4000528" cy="7858180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Экологический театр.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Педагоги и родители  пишут стихи, частушки для выступлений, пропагандирующих природоохранную деятельность, также помогают в создании костюмов и декораций из бросового материала. Дети посредством театра получают новые знания о нашем общем доме, о наших соседях по планете, о взаимозависимости человека и природы.</a:t>
            </a:r>
          </a:p>
          <a:p>
            <a:pPr algn="just"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</a:p>
          <a:p>
            <a:pPr algn="just">
              <a:buNone/>
            </a:pPr>
            <a:endParaRPr lang="ru-RU" sz="1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sz="1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sz="1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sz="1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sz="1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sz="1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sz="1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1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Природоохранные акции</a:t>
            </a:r>
            <a:r>
              <a:rPr lang="ru-RU" sz="17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В ходе проведения акций «Берегите воду!», «Посади дерево», «Сделаем лес чистым» дети совместно с родителями сначала участвовали в экспериментальной деятельности: изучение свойств воды, фиксацией роста ростков деревьев. А итогом стали семейные трудовые десанты по очистке родников в местах отдыха, высадке деревьев на территории детского сада. </a:t>
            </a:r>
          </a:p>
          <a:p>
            <a:pPr algn="just">
              <a:buNone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Заголовок 6"/>
          <p:cNvSpPr txBox="1">
            <a:spLocks/>
          </p:cNvSpPr>
          <p:nvPr/>
        </p:nvSpPr>
        <p:spPr>
          <a:xfrm>
            <a:off x="260648" y="9080500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/>
            </a:r>
            <a:b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</a:b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.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1800" b="1" i="0" u="none" strike="noStrike" kern="1200" cap="none" spc="50" normalizeH="0" baseline="0" noProof="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/>
            </a:r>
            <a:br>
              <a:rPr kumimoji="0" lang="ru-RU" sz="1800" b="1" i="0" u="none" strike="noStrike" kern="1200" cap="none" spc="50" normalizeH="0" baseline="0" noProof="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</a:br>
            <a:r>
              <a:rPr kumimoji="0" lang="ru-RU" sz="4400" b="1" i="0" u="none" strike="noStrike" kern="1200" cap="none" spc="50" normalizeH="0" baseline="0" noProof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/>
            </a:r>
            <a:br>
              <a:rPr kumimoji="0" lang="ru-RU" sz="4400" b="1" i="0" u="none" strike="noStrike" kern="1200" cap="none" spc="50" normalizeH="0" baseline="0" noProof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</a:b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18" name="Рисунок 17" descr="C:\Users\User\Desktop\ЭКО\ска3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166786"/>
            <a:ext cx="2928934" cy="2000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Рисунок 18"/>
          <p:cNvPicPr/>
          <p:nvPr/>
        </p:nvPicPr>
        <p:blipFill>
          <a:blip r:embed="rId5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>
          <a:xfrm>
            <a:off x="428604" y="3381364"/>
            <a:ext cx="1928826" cy="30718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Picture 2" descr="C:\Users\методист\Documents\ДОУ35\2017-2018\фото 2017-2018\фото семинар 25.04.2018\P167022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00372" y="2881298"/>
            <a:ext cx="3357586" cy="19388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Рисунок 20" descr="IMG20230512071428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14290" y="6667512"/>
            <a:ext cx="1928826" cy="30003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" name="Рисунок 22"/>
          <p:cNvPicPr/>
          <p:nvPr/>
        </p:nvPicPr>
        <p:blipFill>
          <a:blip r:embed="rId8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 l="6290" r="8040"/>
          <a:stretch>
            <a:fillRect/>
          </a:stretch>
        </p:blipFill>
        <p:spPr bwMode="auto">
          <a:xfrm>
            <a:off x="2143116" y="7739082"/>
            <a:ext cx="4429156" cy="21669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 descr="C:\Documents and Settings\OverLord\Рабочий стол\rainbowwavedesignpowerpointbackgrounds-14466835664p8c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6857999" cy="9906000"/>
          </a:xfrm>
          <a:prstGeom prst="rect">
            <a:avLst/>
          </a:prstGeom>
          <a:noFill/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18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/>
            </a:r>
            <a:b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</a:b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6"/>
          <p:cNvSpPr txBox="1">
            <a:spLocks/>
          </p:cNvSpPr>
          <p:nvPr/>
        </p:nvSpPr>
        <p:spPr>
          <a:xfrm>
            <a:off x="260648" y="9080500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/>
            </a:r>
            <a:b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</a:b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.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1800" b="1" i="0" u="none" strike="noStrike" kern="1200" cap="none" spc="50" normalizeH="0" baseline="0" noProof="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/>
            </a:r>
            <a:br>
              <a:rPr kumimoji="0" lang="ru-RU" sz="1800" b="1" i="0" u="none" strike="noStrike" kern="1200" cap="none" spc="50" normalizeH="0" baseline="0" noProof="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</a:br>
            <a:r>
              <a:rPr kumimoji="0" lang="ru-RU" sz="4400" b="1" i="0" u="none" strike="noStrike" kern="1200" cap="none" spc="50" normalizeH="0" baseline="0" noProof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/>
            </a:r>
            <a:br>
              <a:rPr kumimoji="0" lang="ru-RU" sz="4400" b="1" i="0" u="none" strike="noStrike" kern="1200" cap="none" spc="50" normalizeH="0" baseline="0" noProof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</a:b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24" name="Содержимое 3"/>
          <p:cNvSpPr txBox="1">
            <a:spLocks/>
          </p:cNvSpPr>
          <p:nvPr/>
        </p:nvSpPr>
        <p:spPr>
          <a:xfrm>
            <a:off x="357166" y="809596"/>
            <a:ext cx="6000792" cy="35719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just"/>
            <a:r>
              <a:rPr kumimoji="0" lang="ru-RU" sz="1200" b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Реализация  современных, разнообразных форм работы с детьми  позволяет  успешно реализовывать в МБДОУ «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ЦРР-д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/с №35» задачи работы по программе «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Эко-школы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/Зеленый флаг»:</a:t>
            </a:r>
          </a:p>
          <a:p>
            <a:pPr algn="just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· Формирование навыков экологической культуры, активную жизненную позицию всех участников образовательного процесс; </a:t>
            </a:r>
          </a:p>
          <a:p>
            <a:pPr algn="just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· Вовлечение родителей, социальных партнеров в обсуждение актуальных экологических проблем современного мира.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1400" b="1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2051" name="Picture 3" descr="C:\Users\User\Desktop\Данные\Шарипова ЛШ\Desktop\Конструктор фото\unnamed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67" y="3738676"/>
            <a:ext cx="2571768" cy="2573245"/>
          </a:xfrm>
          <a:prstGeom prst="rect">
            <a:avLst/>
          </a:prstGeom>
          <a:noFill/>
        </p:spPr>
      </p:pic>
      <p:pic>
        <p:nvPicPr>
          <p:cNvPr id="20" name="Рисунок 19" descr="C:\Users\User\Desktop\ЭКО\ска2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84784" y="6465168"/>
            <a:ext cx="4714884" cy="2857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Google Shape;338;p19"/>
          <p:cNvPicPr preferRelativeResize="0"/>
          <p:nvPr/>
        </p:nvPicPr>
        <p:blipFill rotWithShape="1">
          <a:blip r:embed="rId6" cstate="print">
            <a:alphaModFix/>
          </a:blip>
          <a:srcRect l="15945" t="13874" r="13343"/>
          <a:stretch/>
        </p:blipFill>
        <p:spPr>
          <a:xfrm>
            <a:off x="3356992" y="3728864"/>
            <a:ext cx="3168352" cy="2520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 descr="C:\Documents and Settings\OverLord\Рабочий стол\rainbowwavedesignpowerpointbackgrounds-14466835664p8c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0"/>
            <a:ext cx="6857999" cy="9906000"/>
          </a:xfrm>
          <a:prstGeom prst="rect">
            <a:avLst/>
          </a:prstGeom>
          <a:noFill/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18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/>
            </a:r>
            <a:b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</a:b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6"/>
          <p:cNvSpPr txBox="1">
            <a:spLocks/>
          </p:cNvSpPr>
          <p:nvPr/>
        </p:nvSpPr>
        <p:spPr>
          <a:xfrm>
            <a:off x="260648" y="9080500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/>
            </a:r>
            <a:b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</a:b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.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1800" b="1" i="0" u="none" strike="noStrike" kern="1200" cap="none" spc="50" normalizeH="0" baseline="0" noProof="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/>
            </a:r>
            <a:br>
              <a:rPr kumimoji="0" lang="ru-RU" sz="1800" b="1" i="0" u="none" strike="noStrike" kern="1200" cap="none" spc="50" normalizeH="0" baseline="0" noProof="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</a:br>
            <a:r>
              <a:rPr kumimoji="0" lang="ru-RU" sz="4400" b="1" i="0" u="none" strike="noStrike" kern="1200" cap="none" spc="50" normalizeH="0" baseline="0" noProof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/>
            </a:r>
            <a:br>
              <a:rPr kumimoji="0" lang="ru-RU" sz="4400" b="1" i="0" u="none" strike="noStrike" kern="1200" cap="none" spc="50" normalizeH="0" baseline="0" noProof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</a:b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20688" y="344488"/>
            <a:ext cx="5616624" cy="82176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20000"/>
              </a:spcBef>
              <a:buClrTx/>
            </a:pPr>
            <a:r>
              <a:rPr lang="tt-RU" sz="6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  <a:p>
            <a:pPr lvl="0" algn="ctr">
              <a:spcBef>
                <a:spcPct val="20000"/>
              </a:spcBef>
              <a:buClrTx/>
            </a:pPr>
            <a:endParaRPr lang="tt-RU" sz="60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spcBef>
                <a:spcPct val="20000"/>
              </a:spcBef>
              <a:buClrTx/>
            </a:pPr>
            <a:endParaRPr lang="tt-RU" sz="60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spcBef>
                <a:spcPct val="20000"/>
              </a:spcBef>
              <a:buClrTx/>
            </a:pPr>
            <a:endParaRPr lang="tt-RU" sz="60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spcBef>
                <a:spcPct val="20000"/>
              </a:spcBef>
              <a:buClrTx/>
            </a:pPr>
            <a:r>
              <a:rPr lang="tt-RU" sz="6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</a:t>
            </a:r>
            <a:r>
              <a:rPr lang="ru-RU" sz="60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ъ</a:t>
            </a:r>
            <a:r>
              <a:rPr lang="tt-RU" sz="6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тибарыгыз өчен зур рәхмәт!</a:t>
            </a:r>
            <a:endParaRPr lang="ru-RU" sz="6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 descr="a97f22c1-6d3f-45b7-bff2-f5511204a99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56792" y="2648744"/>
            <a:ext cx="4007785" cy="30077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1516</TotalTime>
  <Words>573</Words>
  <Application>Microsoft Office PowerPoint</Application>
  <PresentationFormat>Лист A4 (210x297 мм)</PresentationFormat>
  <Paragraphs>81</Paragraphs>
  <Slides>9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      XIII Всероссийский фестиваль педагогических идей по экологическому образованию       Презентация опыта работы «Использование разнообразных форм работы с детьми по экологическому воспитанию»</vt:lpstr>
      <vt:lpstr>Использование разнообразных форм работы с детьми по экологическому воспитанию</vt:lpstr>
      <vt:lpstr>      Для совершенствования  системы экологического образования  и воспитания в МБДОУ «ЦРР –д/с № 35 «Сказочная страна»  используем следующие формы экологического воспитания:    </vt:lpstr>
      <vt:lpstr>    </vt:lpstr>
      <vt:lpstr>    </vt:lpstr>
      <vt:lpstr>    </vt:lpstr>
      <vt:lpstr>    </vt:lpstr>
      <vt:lpstr>    </vt:lpstr>
      <vt:lpstr>  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методист</dc:creator>
  <cp:lastModifiedBy>User</cp:lastModifiedBy>
  <cp:revision>154</cp:revision>
  <dcterms:created xsi:type="dcterms:W3CDTF">2018-11-16T11:14:06Z</dcterms:created>
  <dcterms:modified xsi:type="dcterms:W3CDTF">2024-05-03T10:28:15Z</dcterms:modified>
</cp:coreProperties>
</file>